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65" r:id="rId3"/>
    <p:sldId id="263" r:id="rId4"/>
    <p:sldId id="258" r:id="rId5"/>
    <p:sldId id="264" r:id="rId6"/>
  </p:sldIdLst>
  <p:sldSz cx="10439400" cy="7559675"/>
  <p:notesSz cx="6858000" cy="9144000"/>
  <p:custDataLst>
    <p:tags r:id="rId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663E-24A0-4C4F-BCA4-AA3E4918CFC6}" type="datetimeFigureOut">
              <a:rPr lang="nb-NO" smtClean="0"/>
              <a:t>20.04.2023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298575" y="1143000"/>
            <a:ext cx="4260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6F4E3-E984-4790-A8AD-B936CFDC490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501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55" y="1237197"/>
            <a:ext cx="8873490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3970580"/>
            <a:ext cx="782955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F2C1-DE2D-424B-B9EA-74853E25D5B4}" type="datetime1">
              <a:rPr lang="nb-NO" smtClean="0"/>
              <a:t>20.04.2023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394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BF033-A1B4-4A22-958C-5EC26F00B65E}" type="datetime1">
              <a:rPr lang="nb-NO" smtClean="0"/>
              <a:t>20.04.2023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944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0696" y="402483"/>
            <a:ext cx="2250996" cy="6406475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7710" y="402483"/>
            <a:ext cx="6622494" cy="6406475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0F71-42B6-4CA0-A0CA-B32E49CC76CC}" type="datetime1">
              <a:rPr lang="nb-NO" smtClean="0"/>
              <a:t>20.04.2023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815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E344-713A-4D91-95D1-859E72BEBF33}" type="datetime1">
              <a:rPr lang="nb-NO" smtClean="0"/>
              <a:t>20.04.2023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051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72" y="1884671"/>
            <a:ext cx="9003983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272" y="5059035"/>
            <a:ext cx="9003983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E070-1022-4DA7-A0FA-1C4A1E3099E3}" type="datetime1">
              <a:rPr lang="nb-NO" smtClean="0"/>
              <a:t>20.04.2023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4794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7709" y="2012414"/>
            <a:ext cx="4436745" cy="4796544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4946" y="2012414"/>
            <a:ext cx="4436745" cy="4796544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43B3-16E5-4959-8E63-31E0EA514760}" type="datetime1">
              <a:rPr lang="nb-NO" smtClean="0"/>
              <a:t>20.04.2023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1794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8" y="402484"/>
            <a:ext cx="9003983" cy="146118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070" y="1853171"/>
            <a:ext cx="44163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0" y="2761381"/>
            <a:ext cx="4416355" cy="406157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84947" y="1853171"/>
            <a:ext cx="443810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84947" y="2761381"/>
            <a:ext cx="4438105" cy="406157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6336-3D2A-40B1-BEFF-8CEB6550F25B}" type="datetime1">
              <a:rPr lang="nb-NO" smtClean="0"/>
              <a:t>20.04.2023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184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AAA4-9C5B-44FC-93BE-E939600E8EA1}" type="datetime1">
              <a:rPr lang="nb-NO" smtClean="0"/>
              <a:t>20.04.2023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790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B379-08AC-450D-8222-DF5013A81369}" type="datetime1">
              <a:rPr lang="nb-NO" smtClean="0"/>
              <a:t>20.04.2023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957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503978"/>
            <a:ext cx="336697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105" y="1088455"/>
            <a:ext cx="528494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2267902"/>
            <a:ext cx="336697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08E8-87B3-4614-A7CF-7B6ADEC74171}" type="datetime1">
              <a:rPr lang="nb-NO" smtClean="0"/>
              <a:t>20.04.2023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220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503978"/>
            <a:ext cx="336697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8105" y="1088455"/>
            <a:ext cx="528494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nb-NO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2267902"/>
            <a:ext cx="336697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59B8-3238-4E3F-AB84-A24637D493A7}" type="datetime1">
              <a:rPr lang="nb-NO" smtClean="0"/>
              <a:t>20.04.2023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313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709" y="402484"/>
            <a:ext cx="9003983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709" y="2012414"/>
            <a:ext cx="9003983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709" y="7006700"/>
            <a:ext cx="234886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F7199-00E5-4E00-A8CD-228979AF3195}" type="datetime1">
              <a:rPr lang="nb-NO" smtClean="0"/>
              <a:t>20.04.2023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8051" y="7006700"/>
            <a:ext cx="35232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Elin Hjorth-Johansen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826" y="7006700"/>
            <a:ext cx="234886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41DAA-9EC1-48C0-B466-4CCA823D4D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763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hjorth@ous-hf.no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kursbygger.ihelse.net/?startcourseid=1295&amp;track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rsbygger.ihelse.net/?startcourseid=1295&amp;trackin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3791" y="0"/>
            <a:ext cx="11933191" cy="755967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16922" y="111427"/>
            <a:ext cx="8134351" cy="1790700"/>
          </a:xfrm>
        </p:spPr>
        <p:txBody>
          <a:bodyPr>
            <a:normAutofit fontScale="90000"/>
          </a:bodyPr>
          <a:lstStyle/>
          <a:p>
            <a:pPr algn="l"/>
            <a:r>
              <a:rPr lang="nb-NO" dirty="0"/>
              <a:t>Tips for HOBS veiledning på poliklinikk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-1142048" y="7157192"/>
            <a:ext cx="3523298" cy="402483"/>
          </a:xfrm>
        </p:spPr>
        <p:txBody>
          <a:bodyPr/>
          <a:lstStyle/>
          <a:p>
            <a:r>
              <a:rPr lang="nb-NO" dirty="0"/>
              <a:t>Elin Hjorth-Johansen</a:t>
            </a:r>
          </a:p>
        </p:txBody>
      </p:sp>
      <p:sp>
        <p:nvSpPr>
          <p:cNvPr id="7" name="Undertittel 4"/>
          <p:cNvSpPr txBox="1">
            <a:spLocks/>
          </p:cNvSpPr>
          <p:nvPr/>
        </p:nvSpPr>
        <p:spPr>
          <a:xfrm>
            <a:off x="5609063" y="5332021"/>
            <a:ext cx="4750419" cy="182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Kode til opplasting av HOBS baby</a:t>
            </a:r>
          </a:p>
          <a:p>
            <a:r>
              <a:rPr lang="nb-NO" sz="5400" b="1"/>
              <a:t>051020</a:t>
            </a:r>
          </a:p>
          <a:p>
            <a:r>
              <a:rPr lang="nb-NO" sz="1100" b="1">
                <a:solidFill>
                  <a:srgbClr val="FF0000"/>
                </a:solidFill>
              </a:rPr>
              <a:t>(koden skal ikke gis til foreldre)</a:t>
            </a:r>
            <a:endParaRPr lang="nb-NO" sz="1050" b="1" dirty="0">
              <a:solidFill>
                <a:srgbClr val="FF0000"/>
              </a:solidFill>
            </a:endParaRPr>
          </a:p>
        </p:txBody>
      </p:sp>
      <p:sp>
        <p:nvSpPr>
          <p:cNvPr id="8" name="Plassholder for bunntekst 3"/>
          <p:cNvSpPr txBox="1">
            <a:spLocks/>
          </p:cNvSpPr>
          <p:nvPr/>
        </p:nvSpPr>
        <p:spPr>
          <a:xfrm>
            <a:off x="6222623" y="7067272"/>
            <a:ext cx="35232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32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 </a:t>
            </a:r>
            <a:r>
              <a:rPr lang="nb-N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evt</a:t>
            </a:r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kontakt med Elin Hjorth-Johansen</a:t>
            </a:r>
          </a:p>
          <a:p>
            <a:r>
              <a:rPr lang="nb-NO" dirty="0"/>
              <a:t> </a:t>
            </a:r>
            <a:r>
              <a:rPr lang="nb-NO" dirty="0">
                <a:hlinkClick r:id="rId3"/>
              </a:rPr>
              <a:t>ehjorth@ous-hf.no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628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l høyre 6"/>
          <p:cNvSpPr/>
          <p:nvPr/>
        </p:nvSpPr>
        <p:spPr>
          <a:xfrm rot="1549496">
            <a:off x="4217676" y="3090382"/>
            <a:ext cx="2276645" cy="591127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Pil høyre 5"/>
          <p:cNvSpPr/>
          <p:nvPr/>
        </p:nvSpPr>
        <p:spPr>
          <a:xfrm>
            <a:off x="4243115" y="1778758"/>
            <a:ext cx="2064758" cy="550317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60218" y="206493"/>
            <a:ext cx="5583382" cy="1114307"/>
          </a:xfrm>
        </p:spPr>
        <p:txBody>
          <a:bodyPr>
            <a:noAutofit/>
          </a:bodyPr>
          <a:lstStyle/>
          <a:p>
            <a:r>
              <a:rPr lang="nb-NO" sz="4000" b="1" dirty="0"/>
              <a:t>Foreldrene har fått HOBS på Rikshospitalet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4294967295"/>
          </p:nvPr>
        </p:nvSpPr>
        <p:spPr>
          <a:xfrm>
            <a:off x="79885" y="1604045"/>
            <a:ext cx="4871256" cy="4562579"/>
          </a:xfrm>
          <a:solidFill>
            <a:schemeClr val="bg1"/>
          </a:solidFill>
          <a:ln>
            <a:solidFill>
              <a:srgbClr val="C0000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b-NO" sz="3800" b="1" dirty="0"/>
              <a:t>Hva har sykepleierne veiledet foreldrene i?</a:t>
            </a:r>
          </a:p>
          <a:p>
            <a:r>
              <a:rPr lang="nb-NO" dirty="0"/>
              <a:t>Hjulpet foreldre å fylle ut Mitt barn</a:t>
            </a:r>
          </a:p>
          <a:p>
            <a:r>
              <a:rPr lang="nb-NO" dirty="0"/>
              <a:t>Veiledet foreldre i hvordan man observerer barnet ved å:</a:t>
            </a:r>
          </a:p>
          <a:p>
            <a:pPr lvl="1"/>
            <a:r>
              <a:rPr lang="nb-NO" dirty="0"/>
              <a:t>Hjelpe dem å fylle ut </a:t>
            </a:r>
            <a:r>
              <a:rPr lang="nb-NO" u="sng" dirty="0"/>
              <a:t>Normalt for mitt barn</a:t>
            </a:r>
          </a:p>
          <a:p>
            <a:r>
              <a:rPr lang="nb-NO" dirty="0"/>
              <a:t>Gått gjennom vurderingen foreldrene skal gjøre etter hjemkomst</a:t>
            </a:r>
          </a:p>
          <a:p>
            <a:r>
              <a:rPr lang="nb-NO" dirty="0"/>
              <a:t>Gjort de oppmerksom på:</a:t>
            </a:r>
          </a:p>
          <a:p>
            <a:pPr lvl="1"/>
            <a:r>
              <a:rPr lang="nb-NO" dirty="0"/>
              <a:t>Tilpasset medisinsk Informasjon</a:t>
            </a:r>
          </a:p>
          <a:p>
            <a:pPr lvl="1"/>
            <a:r>
              <a:rPr lang="nb-NO" dirty="0"/>
              <a:t>Link til kjernejournal</a:t>
            </a:r>
          </a:p>
          <a:p>
            <a:r>
              <a:rPr lang="nb-NO" dirty="0"/>
              <a:t>Lagt inn beskrivelse av veiledning som er gjort i Sykepleiesammenfatningen som følger barnet</a:t>
            </a:r>
          </a:p>
          <a:p>
            <a:r>
              <a:rPr lang="nb-NO" dirty="0"/>
              <a:t>Videre arbeid for hjemreise gjøres lokalt</a:t>
            </a:r>
          </a:p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03" y="0"/>
            <a:ext cx="4030083" cy="7559675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08" y="3779837"/>
            <a:ext cx="493795" cy="764281"/>
          </a:xfrm>
          <a:prstGeom prst="rect">
            <a:avLst/>
          </a:prstGeom>
        </p:spPr>
      </p:pic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605718" y="7193622"/>
            <a:ext cx="3523298" cy="402483"/>
          </a:xfrm>
        </p:spPr>
        <p:txBody>
          <a:bodyPr/>
          <a:lstStyle/>
          <a:p>
            <a:r>
              <a:rPr lang="nb-NO" dirty="0"/>
              <a:t>Elin Hjorth-Johansen</a:t>
            </a:r>
          </a:p>
        </p:txBody>
      </p:sp>
      <p:sp>
        <p:nvSpPr>
          <p:cNvPr id="10" name="Rektangel 9"/>
          <p:cNvSpPr/>
          <p:nvPr/>
        </p:nvSpPr>
        <p:spPr>
          <a:xfrm>
            <a:off x="110467" y="6323663"/>
            <a:ext cx="4840674" cy="92333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b-NO" dirty="0">
                <a:latin typeface="Calibri" panose="020F0502020204030204" pitchFamily="34" charset="0"/>
                <a:ea typeface="Times New Roman" panose="02020603050405020304" pitchFamily="18" charset="0"/>
              </a:rPr>
              <a:t>Dette er en hurtigveileder, men vil lære mer om veiledning med HOBS? </a:t>
            </a:r>
          </a:p>
          <a:p>
            <a:pPr algn="ctr"/>
            <a:r>
              <a:rPr lang="nb-NO" dirty="0">
                <a:latin typeface="Calibri" panose="020F0502020204030204" pitchFamily="34" charset="0"/>
                <a:ea typeface="Times New Roman" panose="02020603050405020304" pitchFamily="18" charset="0"/>
              </a:rPr>
              <a:t>Se </a:t>
            </a:r>
            <a:r>
              <a:rPr lang="nb-NO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E-læringen: Tips for veiledning i HOBS</a:t>
            </a:r>
            <a:r>
              <a:rPr lang="nb-NO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230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7709" y="402484"/>
            <a:ext cx="9429901" cy="696643"/>
          </a:xfrm>
        </p:spPr>
        <p:txBody>
          <a:bodyPr>
            <a:normAutofit fontScale="90000"/>
          </a:bodyPr>
          <a:lstStyle/>
          <a:p>
            <a:r>
              <a:rPr lang="nb-NO" sz="4000" b="1" dirty="0"/>
              <a:t>Endelig hjemme med polikliniske konsultasjoner!</a:t>
            </a:r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46" y="4408651"/>
            <a:ext cx="5596376" cy="3068171"/>
          </a:xfrm>
          <a:prstGeom prst="rect">
            <a:avLst/>
          </a:prstGeom>
        </p:spPr>
      </p:pic>
      <p:sp>
        <p:nvSpPr>
          <p:cNvPr id="3" name="Oppoverbøyd pil 2"/>
          <p:cNvSpPr/>
          <p:nvPr/>
        </p:nvSpPr>
        <p:spPr>
          <a:xfrm rot="10800000">
            <a:off x="7788744" y="1605552"/>
            <a:ext cx="499447" cy="703258"/>
          </a:xfrm>
          <a:prstGeom prst="bentUp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772446" y="1071791"/>
            <a:ext cx="5596376" cy="23083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b="1" dirty="0"/>
              <a:t>Ved utskrivelse anbefales foreldrene å: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Gjøre vurderinger ved usikkerhet og før konsultasjoner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De første fire ukene anbefaler vi totalt </a:t>
            </a:r>
            <a:r>
              <a:rPr lang="nb-NO" dirty="0" err="1"/>
              <a:t>ca</a:t>
            </a:r>
            <a:r>
              <a:rPr lang="nb-NO" dirty="0"/>
              <a:t> en vurdering i uken for å bli trygg på hva de skal se 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Deretter(</a:t>
            </a:r>
            <a:r>
              <a:rPr lang="nb-NO" dirty="0" err="1"/>
              <a:t>evt</a:t>
            </a:r>
            <a:r>
              <a:rPr lang="nb-NO" dirty="0"/>
              <a:t> før) følges anbefaling fra kardiolog som vurderer hva barnet/familien trenger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Evt</a:t>
            </a:r>
            <a:r>
              <a:rPr lang="nb-NO" dirty="0"/>
              <a:t> kan vurdering med spørsmål erstattes med registrering av målinger om nødvendig!</a:t>
            </a: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Elin Hjorth-Johansen</a:t>
            </a:r>
          </a:p>
        </p:txBody>
      </p:sp>
      <p:sp>
        <p:nvSpPr>
          <p:cNvPr id="11" name="Plassholder for innhold 2"/>
          <p:cNvSpPr txBox="1">
            <a:spLocks/>
          </p:cNvSpPr>
          <p:nvPr/>
        </p:nvSpPr>
        <p:spPr>
          <a:xfrm>
            <a:off x="772446" y="3456355"/>
            <a:ext cx="5596376" cy="87605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1800" b="1" dirty="0"/>
              <a:t>Fokuser på å få til en normal hverdag!</a:t>
            </a:r>
          </a:p>
          <a:p>
            <a:pPr marL="742950" lvl="1" indent="-285750"/>
            <a:r>
              <a:rPr lang="nb-NO" sz="1600" dirty="0"/>
              <a:t>Kanskje kan HOBS være en trygghet i lommen/bakhodet etter hvert?</a:t>
            </a:r>
          </a:p>
          <a:p>
            <a:endParaRPr lang="nb-NO" sz="1800" dirty="0"/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614" y="2506756"/>
            <a:ext cx="1821103" cy="3443047"/>
          </a:xfrm>
          <a:prstGeom prst="rect">
            <a:avLst/>
          </a:prstGeom>
        </p:spPr>
      </p:pic>
      <p:pic>
        <p:nvPicPr>
          <p:cNvPr id="21" name="Picture 5" descr="P:\Ressursgrupper\hjertebarn\appen\skjermopptak og skjermbilder\Screenshots\Vurdering respirasjonsarbeid Screensho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5176"/>
          <a:stretch/>
        </p:blipFill>
        <p:spPr bwMode="auto">
          <a:xfrm>
            <a:off x="8452041" y="1071791"/>
            <a:ext cx="1821103" cy="3724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Sylinder 21"/>
          <p:cNvSpPr txBox="1"/>
          <p:nvPr/>
        </p:nvSpPr>
        <p:spPr>
          <a:xfrm>
            <a:off x="8038467" y="1778340"/>
            <a:ext cx="28401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b="1" dirty="0"/>
              <a:t>?</a:t>
            </a:r>
          </a:p>
        </p:txBody>
      </p:sp>
      <p:sp>
        <p:nvSpPr>
          <p:cNvPr id="26" name="Oppoverbøyd pil 25"/>
          <p:cNvSpPr/>
          <p:nvPr/>
        </p:nvSpPr>
        <p:spPr>
          <a:xfrm rot="10800000" flipH="1">
            <a:off x="9144086" y="5613357"/>
            <a:ext cx="501844" cy="703258"/>
          </a:xfrm>
          <a:prstGeom prst="bentUp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TekstSylinder 26"/>
          <p:cNvSpPr txBox="1"/>
          <p:nvPr/>
        </p:nvSpPr>
        <p:spPr>
          <a:xfrm>
            <a:off x="9144086" y="5780320"/>
            <a:ext cx="23143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b="1" dirty="0"/>
              <a:t>?</a:t>
            </a:r>
          </a:p>
        </p:txBody>
      </p:sp>
      <p:grpSp>
        <p:nvGrpSpPr>
          <p:cNvPr id="29" name="Gruppe 28"/>
          <p:cNvGrpSpPr/>
          <p:nvPr/>
        </p:nvGrpSpPr>
        <p:grpSpPr>
          <a:xfrm>
            <a:off x="7197614" y="6493553"/>
            <a:ext cx="2764413" cy="863879"/>
            <a:chOff x="7197614" y="6493553"/>
            <a:chExt cx="2764413" cy="863879"/>
          </a:xfrm>
        </p:grpSpPr>
        <p:pic>
          <p:nvPicPr>
            <p:cNvPr id="23" name="Bild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7614" y="6493553"/>
              <a:ext cx="2764413" cy="863879"/>
            </a:xfrm>
            <a:prstGeom prst="rect">
              <a:avLst/>
            </a:prstGeom>
          </p:spPr>
        </p:pic>
        <p:pic>
          <p:nvPicPr>
            <p:cNvPr id="28" name="Bilde 27"/>
            <p:cNvPicPr>
              <a:picLocks noChangeAspect="1"/>
            </p:cNvPicPr>
            <p:nvPr/>
          </p:nvPicPr>
          <p:blipFill rotWithShape="1">
            <a:blip r:embed="rId6"/>
            <a:srcRect l="32728" t="37438" r="47108" b="51982"/>
            <a:stretch/>
          </p:blipFill>
          <p:spPr>
            <a:xfrm rot="21108345">
              <a:off x="7960655" y="6583811"/>
              <a:ext cx="1524000" cy="506425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</p:grpSp>
      <p:sp>
        <p:nvSpPr>
          <p:cNvPr id="30" name="Pil høyre 29"/>
          <p:cNvSpPr/>
          <p:nvPr/>
        </p:nvSpPr>
        <p:spPr>
          <a:xfrm rot="5400000" flipV="1">
            <a:off x="9466033" y="5268272"/>
            <a:ext cx="1014901" cy="251948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TekstSylinder 30"/>
          <p:cNvSpPr txBox="1"/>
          <p:nvPr/>
        </p:nvSpPr>
        <p:spPr>
          <a:xfrm>
            <a:off x="9616684" y="4886795"/>
            <a:ext cx="23143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610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l høyre 34"/>
          <p:cNvSpPr/>
          <p:nvPr/>
        </p:nvSpPr>
        <p:spPr>
          <a:xfrm>
            <a:off x="7273247" y="7031765"/>
            <a:ext cx="720051" cy="374737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52" r="2711" b="24753"/>
          <a:stretch/>
        </p:blipFill>
        <p:spPr bwMode="auto">
          <a:xfrm>
            <a:off x="4448358" y="1818531"/>
            <a:ext cx="829571" cy="594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Bilde 33"/>
          <p:cNvPicPr>
            <a:picLocks noChangeAspect="1"/>
          </p:cNvPicPr>
          <p:nvPr/>
        </p:nvPicPr>
        <p:blipFill rotWithShape="1">
          <a:blip r:embed="rId3"/>
          <a:srcRect l="5368" t="11684" r="74674" b="80783"/>
          <a:stretch/>
        </p:blipFill>
        <p:spPr>
          <a:xfrm>
            <a:off x="8170074" y="6879706"/>
            <a:ext cx="793117" cy="563228"/>
          </a:xfrm>
          <a:prstGeom prst="rect">
            <a:avLst/>
          </a:prstGeom>
        </p:spPr>
      </p:pic>
      <p:sp>
        <p:nvSpPr>
          <p:cNvPr id="11" name="Pil høyre 10"/>
          <p:cNvSpPr/>
          <p:nvPr/>
        </p:nvSpPr>
        <p:spPr>
          <a:xfrm>
            <a:off x="7264604" y="5391116"/>
            <a:ext cx="720051" cy="374737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Pil høyre 25"/>
          <p:cNvSpPr/>
          <p:nvPr/>
        </p:nvSpPr>
        <p:spPr>
          <a:xfrm>
            <a:off x="7237481" y="1151887"/>
            <a:ext cx="720051" cy="374737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60"/>
          <a:stretch/>
        </p:blipFill>
        <p:spPr>
          <a:xfrm>
            <a:off x="7984655" y="4813720"/>
            <a:ext cx="2322712" cy="202660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Pil høyre 7"/>
          <p:cNvSpPr/>
          <p:nvPr/>
        </p:nvSpPr>
        <p:spPr>
          <a:xfrm>
            <a:off x="7237480" y="3460231"/>
            <a:ext cx="747175" cy="372015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7" y="2466219"/>
            <a:ext cx="2429539" cy="457311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8" name="Pil høyre 17"/>
          <p:cNvSpPr/>
          <p:nvPr/>
        </p:nvSpPr>
        <p:spPr>
          <a:xfrm rot="10800000">
            <a:off x="2448624" y="4209599"/>
            <a:ext cx="453413" cy="350653"/>
          </a:xfrm>
          <a:prstGeom prst="rightArrow">
            <a:avLst>
              <a:gd name="adj1" fmla="val 44139"/>
              <a:gd name="adj2" fmla="val 50000"/>
            </a:avLst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10754" y="180837"/>
            <a:ext cx="9385296" cy="700357"/>
          </a:xfrm>
        </p:spPr>
        <p:txBody>
          <a:bodyPr>
            <a:normAutofit fontScale="90000"/>
          </a:bodyPr>
          <a:lstStyle/>
          <a:p>
            <a:r>
              <a:rPr lang="nb-NO" sz="4000" b="1" dirty="0"/>
              <a:t>Hvordan kan jeg veilede rundt HOBS på poliklinikk?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2"/>
          </p:nvPr>
        </p:nvSpPr>
        <p:spPr>
          <a:xfrm>
            <a:off x="2828916" y="5047493"/>
            <a:ext cx="4868616" cy="1895102"/>
          </a:xfrm>
          <a:solidFill>
            <a:schemeClr val="bg1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b-NO" sz="1800" b="1" dirty="0"/>
              <a:t>Må innstillinger i mitt barn oppdateres?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b-NO" sz="1800" dirty="0"/>
              <a:t>Avklare om mulige konsekvenser som svikt/cyanose bør fjernes eller legges til?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b-NO" sz="1800" dirty="0"/>
              <a:t>Skal de begynne/slutte med 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nb-NO" sz="1641" dirty="0"/>
              <a:t>medisiner?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nb-NO" sz="1641" dirty="0"/>
              <a:t>Sonde?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nb-NO" sz="1641" dirty="0" err="1"/>
              <a:t>Metningsmåler</a:t>
            </a:r>
            <a:r>
              <a:rPr lang="nb-NO" sz="1641" dirty="0"/>
              <a:t>?</a:t>
            </a:r>
          </a:p>
        </p:txBody>
      </p:sp>
      <p:sp>
        <p:nvSpPr>
          <p:cNvPr id="17" name="Pil høyre 16"/>
          <p:cNvSpPr/>
          <p:nvPr/>
        </p:nvSpPr>
        <p:spPr>
          <a:xfrm rot="10800000" flipV="1">
            <a:off x="2450026" y="3010326"/>
            <a:ext cx="612591" cy="338611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Plassholder for innhold 2"/>
          <p:cNvSpPr txBox="1">
            <a:spLocks/>
          </p:cNvSpPr>
          <p:nvPr/>
        </p:nvSpPr>
        <p:spPr>
          <a:xfrm>
            <a:off x="2824457" y="2313924"/>
            <a:ext cx="4862335" cy="16579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b="1" dirty="0"/>
              <a:t>Hvordan har barnet det?</a:t>
            </a:r>
          </a:p>
          <a:p>
            <a:r>
              <a:rPr lang="nb-NO" sz="2100" dirty="0"/>
              <a:t>Har foreldrene spørsmål til hvordan de skal vurdere barnet?</a:t>
            </a:r>
          </a:p>
          <a:p>
            <a:pPr marL="285750" indent="-285750">
              <a:defRPr/>
            </a:pPr>
            <a:r>
              <a:rPr lang="nb-NO" sz="2100" dirty="0">
                <a:solidFill>
                  <a:prstClr val="black"/>
                </a:solidFill>
              </a:rPr>
              <a:t>Gråter eller gulper barnet mer enn det pleier?                  - Hvis undersøkelser viser at barnet har det bra og det er </a:t>
            </a:r>
            <a:r>
              <a:rPr lang="nb-NO" sz="2100" dirty="0" err="1">
                <a:solidFill>
                  <a:prstClr val="black"/>
                </a:solidFill>
              </a:rPr>
              <a:t>pga</a:t>
            </a:r>
            <a:r>
              <a:rPr lang="nb-NO" sz="2100" dirty="0">
                <a:solidFill>
                  <a:prstClr val="black"/>
                </a:solidFill>
              </a:rPr>
              <a:t> normal utvikling, bør foreldre  kanskje støttes i justering av normalt for barnet?!</a:t>
            </a:r>
          </a:p>
        </p:txBody>
      </p:sp>
      <p:sp>
        <p:nvSpPr>
          <p:cNvPr id="16" name="Plassholder for innhold 2"/>
          <p:cNvSpPr txBox="1">
            <a:spLocks/>
          </p:cNvSpPr>
          <p:nvPr/>
        </p:nvSpPr>
        <p:spPr>
          <a:xfrm>
            <a:off x="2824457" y="4112369"/>
            <a:ext cx="4862335" cy="42094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 sz="1800" b="1" dirty="0"/>
              <a:t>Usikker på sårutviklingen</a:t>
            </a:r>
            <a:r>
              <a:rPr lang="nb-NO" sz="1800" dirty="0"/>
              <a:t>? Sjekk gamle bilder her!</a:t>
            </a:r>
          </a:p>
        </p:txBody>
      </p:sp>
      <p:pic>
        <p:nvPicPr>
          <p:cNvPr id="22" name="Plassholder for innhold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98" y="1067486"/>
            <a:ext cx="2355033" cy="127943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Bild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4" b="54581"/>
          <a:stretch/>
        </p:blipFill>
        <p:spPr>
          <a:xfrm>
            <a:off x="1537192" y="1186954"/>
            <a:ext cx="1057393" cy="120033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5" name="Bild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0" b="12467"/>
          <a:stretch/>
        </p:blipFill>
        <p:spPr>
          <a:xfrm>
            <a:off x="179911" y="1186856"/>
            <a:ext cx="1057393" cy="119998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88" y="738955"/>
            <a:ext cx="684898" cy="50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Pil høyre 27"/>
          <p:cNvSpPr/>
          <p:nvPr/>
        </p:nvSpPr>
        <p:spPr>
          <a:xfrm flipH="1">
            <a:off x="2385037" y="1186856"/>
            <a:ext cx="707572" cy="339768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2741413" y="1230778"/>
            <a:ext cx="494537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nb-NO" dirty="0" err="1">
                <a:solidFill>
                  <a:prstClr val="black"/>
                </a:solidFill>
              </a:rPr>
              <a:t>Evt</a:t>
            </a:r>
            <a:r>
              <a:rPr lang="nb-NO" dirty="0">
                <a:solidFill>
                  <a:prstClr val="black"/>
                </a:solidFill>
              </a:rPr>
              <a:t> vurdere/registrere data fra målinger som ligger i HOBS - historikk</a:t>
            </a:r>
            <a:endParaRPr lang="nb-NO" dirty="0"/>
          </a:p>
        </p:txBody>
      </p:sp>
      <p:pic>
        <p:nvPicPr>
          <p:cNvPr id="32" name="Plassholder for innhold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>
          <a:xfrm>
            <a:off x="7993298" y="2386837"/>
            <a:ext cx="2355034" cy="227076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3" name="Plassholder for innhold 2"/>
          <p:cNvSpPr txBox="1">
            <a:spLocks/>
          </p:cNvSpPr>
          <p:nvPr/>
        </p:nvSpPr>
        <p:spPr>
          <a:xfrm>
            <a:off x="2811898" y="7027861"/>
            <a:ext cx="4874894" cy="33899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 sz="1800" b="1" dirty="0"/>
              <a:t>Trenger foreldrene mer opplæring etter endring?   </a:t>
            </a:r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1265" y="4561628"/>
            <a:ext cx="723755" cy="4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9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24" y="1102841"/>
            <a:ext cx="3275162" cy="6140218"/>
          </a:xfrm>
          <a:prstGeom prst="rect">
            <a:avLst/>
          </a:prstGeom>
        </p:spPr>
      </p:pic>
      <p:sp>
        <p:nvSpPr>
          <p:cNvPr id="8" name="Pil høyre 7"/>
          <p:cNvSpPr/>
          <p:nvPr/>
        </p:nvSpPr>
        <p:spPr>
          <a:xfrm>
            <a:off x="6333849" y="1923695"/>
            <a:ext cx="747175" cy="372015"/>
          </a:xfrm>
          <a:prstGeom prst="rightArrow">
            <a:avLst/>
          </a:prstGeom>
          <a:solidFill>
            <a:srgbClr val="C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79863" y="402484"/>
            <a:ext cx="9776323" cy="700357"/>
          </a:xfrm>
        </p:spPr>
        <p:txBody>
          <a:bodyPr>
            <a:normAutofit/>
          </a:bodyPr>
          <a:lstStyle/>
          <a:p>
            <a:r>
              <a:rPr lang="nb-NO" sz="4000" b="1" dirty="0"/>
              <a:t>Bruk av HOBS for egen læring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2"/>
          </p:nvPr>
        </p:nvSpPr>
        <p:spPr>
          <a:xfrm>
            <a:off x="579863" y="1416206"/>
            <a:ext cx="5833134" cy="4360126"/>
          </a:xfrm>
          <a:solidFill>
            <a:schemeClr val="bg1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r>
              <a:rPr lang="nb-NO" sz="2000" dirty="0"/>
              <a:t>Dersom du ønsker å få en oversikt over hva som er viktig i en aktuell situasjon, kan du gjøre </a:t>
            </a:r>
            <a:r>
              <a:rPr lang="nb-NO" sz="2000" b="1" dirty="0"/>
              <a:t>anonyme valg</a:t>
            </a:r>
            <a:r>
              <a:rPr lang="nb-NO" sz="2000" dirty="0"/>
              <a:t> i "Mitt barn" på egen telefon og deretter fylle ut de grå feltene.</a:t>
            </a:r>
          </a:p>
          <a:p>
            <a:r>
              <a:rPr lang="nb-NO" sz="2000" dirty="0"/>
              <a:t>Anonyme valg kan enklest gjøres ved å:</a:t>
            </a:r>
          </a:p>
          <a:p>
            <a:pPr lvl="1"/>
            <a:r>
              <a:rPr lang="nb-NO" sz="1400" dirty="0"/>
              <a:t>Gi fiktivt navn</a:t>
            </a:r>
          </a:p>
          <a:p>
            <a:pPr lvl="1"/>
            <a:r>
              <a:rPr lang="nb-NO" sz="1400" dirty="0"/>
              <a:t>Velge hen under kjønn</a:t>
            </a:r>
          </a:p>
          <a:p>
            <a:pPr lvl="1"/>
            <a:r>
              <a:rPr lang="nb-NO" sz="1400" dirty="0"/>
              <a:t>Ikke bruke fødselsdato og vekt for et aktuelt barn</a:t>
            </a:r>
          </a:p>
          <a:p>
            <a:r>
              <a:rPr lang="nb-NO" sz="2000" dirty="0"/>
              <a:t>Dette er spesielt nyttig dersom du har lite erfaring med hjertefeil/sykdom hos nyfødte, eller ønsker å få mer spesifikk kunnskap for å støtte foreldrene best mulig. </a:t>
            </a:r>
          </a:p>
          <a:p>
            <a:r>
              <a:rPr lang="nb-NO" sz="2000" dirty="0"/>
              <a:t>Se eventuelt generelle innstillinger for et aktuelt barn i sykepleiesammenfatning fra Rikshospitalet.</a:t>
            </a:r>
            <a:endParaRPr lang="nb-NO" sz="2000" dirty="0">
              <a:effectLst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579863" y="6199873"/>
            <a:ext cx="5833133" cy="64633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b-NO" dirty="0">
                <a:latin typeface="Calibri" panose="020F0502020204030204" pitchFamily="34" charset="0"/>
                <a:ea typeface="Times New Roman" panose="02020603050405020304" pitchFamily="18" charset="0"/>
              </a:rPr>
              <a:t>Vil du vite mer om veiledning med HOBS? </a:t>
            </a:r>
          </a:p>
          <a:p>
            <a:pPr algn="ctr"/>
            <a:r>
              <a:rPr lang="nb-NO" dirty="0">
                <a:latin typeface="Calibri" panose="020F0502020204030204" pitchFamily="34" charset="0"/>
                <a:ea typeface="Times New Roman" panose="02020603050405020304" pitchFamily="18" charset="0"/>
              </a:rPr>
              <a:t>Se </a:t>
            </a:r>
            <a:r>
              <a:rPr lang="nb-NO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E-læringen: Tips for veiledning i HOBS</a:t>
            </a:r>
            <a:r>
              <a:rPr lang="nb-NO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92635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ips for HOBS veiledning på poliklinikk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Foreldrene har fått HOBS på Rikshospitalet&amp;quot;&quot;/&gt;&lt;property id=&quot;20307&quot; value=&quot;265&quot;/&gt;&lt;/object&gt;&lt;object type=&quot;3&quot; unique_id=&quot;10005&quot;&gt;&lt;property id=&quot;20148&quot; value=&quot;5&quot;/&gt;&lt;property id=&quot;20300&quot; value=&quot;Slide 3 - &amp;quot;Endelig hjemme med polikliniske konsultasjoner!&amp;quot;&quot;/&gt;&lt;property id=&quot;20307&quot; value=&quot;263&quot;/&gt;&lt;/object&gt;&lt;object type=&quot;3&quot; unique_id=&quot;10006&quot;&gt;&lt;property id=&quot;20148&quot; value=&quot;5&quot;/&gt;&lt;property id=&quot;20300&quot; value=&quot;Slide 4 - &amp;quot;Hvordan kan jeg veilede rundt HOBS på poliklinikk?&amp;quot;&quot;/&gt;&lt;property id=&quot;20307&quot; value=&quot;258&quot;/&gt;&lt;/object&gt;&lt;object type=&quot;3&quot; unique_id=&quot;10007&quot;&gt;&lt;property id=&quot;20148&quot; value=&quot;5&quot;/&gt;&lt;property id=&quot;20300&quot; value=&quot;Slide 5 - &amp;quot;Bruk av HOBS for egen læring&amp;quot;&quot;/&gt;&lt;property id=&quot;20307&quot; value=&quot;264&quot;/&gt;&lt;/object&gt;&lt;/object&gt;&lt;object type=&quot;8&quot; unique_id=&quot;10014&quot;&gt;&lt;/object&gt;&lt;/object&gt;&lt;/database&gt;"/>
  <p:tag name="SECTOMILLISECCONVERTED" val="1"/>
  <p:tag name="MMPROD_NEXTUNIQUEID" val="10009"/>
</p:tagLst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1222</TotalTime>
  <Words>485</Words>
  <Application>Microsoft Office PowerPoint</Application>
  <PresentationFormat>Egendefinert</PresentationFormat>
  <Paragraphs>56</Paragraphs>
  <Slides>5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Office-tema</vt:lpstr>
      <vt:lpstr>Tips for HOBS veiledning på poliklinikk</vt:lpstr>
      <vt:lpstr>Foreldrene har fått HOBS på Rikshospitalet</vt:lpstr>
      <vt:lpstr>Endelig hjemme med polikliniske konsultasjoner!</vt:lpstr>
      <vt:lpstr>Hvordan kan jeg veilede rundt HOBS på poliklinikk?</vt:lpstr>
      <vt:lpstr>Bruk av HOBS for egen læring</vt:lpstr>
    </vt:vector>
  </TitlesOfParts>
  <Company>Helse Sør-Øst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HOBS veiledning</dc:title>
  <dc:creator>Elin Hjorth-Johansen</dc:creator>
  <cp:lastModifiedBy>Elin Hjorth-Johansen</cp:lastModifiedBy>
  <cp:revision>27</cp:revision>
  <dcterms:created xsi:type="dcterms:W3CDTF">2022-04-04T10:34:26Z</dcterms:created>
  <dcterms:modified xsi:type="dcterms:W3CDTF">2023-04-20T13:52:15Z</dcterms:modified>
</cp:coreProperties>
</file>